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5" r:id="rId13"/>
    <p:sldId id="272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C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1" autoAdjust="0"/>
    <p:restoredTop sz="81098" autoAdjust="0"/>
  </p:normalViewPr>
  <p:slideViewPr>
    <p:cSldViewPr snapToGrid="0">
      <p:cViewPr varScale="1">
        <p:scale>
          <a:sx n="103" d="100"/>
          <a:sy n="103" d="100"/>
        </p:scale>
        <p:origin x="840" y="9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386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E8DB02C3-5CB4-4DC2-A632-94A6093AEF7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60EE388-169A-4532-9F4A-C1810246801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D5570A-48F0-42EC-8F08-B2434C45F9B5}" type="datetimeFigureOut">
              <a:rPr lang="it-IT" smtClean="0"/>
              <a:t>23/09/2020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2EDACD4-A53D-4FC9-B03A-6CCA6FFB02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E6D53A6-A22C-4564-A8B1-BCC590FFBE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989778-9CF4-4241-9846-5D4C0AC6B47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695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7B4FC9-0D48-4EDF-B365-8CEA8D9CC668}" type="datetimeFigureOut">
              <a:rPr lang="it-IT" smtClean="0"/>
              <a:t>23/09/2020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A5EE8C-1702-4D3B-9AC9-C68F670B551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42729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Ridimensionare riquadro azzurro</a:t>
            </a:r>
          </a:p>
          <a:p>
            <a:r>
              <a:rPr lang="it-IT" dirty="0"/>
              <a:t>Aggiungere numero di pagina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5EE8C-1702-4D3B-9AC9-C68F670B551C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5168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Ridimensionare riquadro azzurro</a:t>
            </a:r>
          </a:p>
          <a:p>
            <a:r>
              <a:rPr lang="it-IT" dirty="0"/>
              <a:t>Aggiungere numero di pagina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A5EE8C-1702-4D3B-9AC9-C68F670B551C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357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immagine 19">
            <a:extLst>
              <a:ext uri="{FF2B5EF4-FFF2-40B4-BE49-F238E27FC236}">
                <a16:creationId xmlns:a16="http://schemas.microsoft.com/office/drawing/2014/main" id="{EAC681B1-D7BB-4033-BEC7-B270F437E7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565" y="0"/>
            <a:ext cx="11023435" cy="32194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54852CB-4C01-437E-9391-E8CE6FE3FE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3869" y="2687206"/>
            <a:ext cx="8397551" cy="190510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4165C2-5530-4272-B14E-80DBCE54F4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3869" y="4684385"/>
            <a:ext cx="7934131" cy="1369851"/>
          </a:xfrm>
        </p:spPr>
        <p:txBody>
          <a:bodyPr>
            <a:normAutofit/>
          </a:bodyPr>
          <a:lstStyle>
            <a:lvl1pPr marL="0" indent="0" algn="l">
              <a:buNone/>
              <a:defRPr sz="32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A7B6861-70E8-49C8-9385-C2A5683C0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44008" y="6356350"/>
            <a:ext cx="1474237" cy="365125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DAFA09C8-38ED-4221-9947-E57CF129FE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8155" y="3965575"/>
            <a:ext cx="690562" cy="627063"/>
          </a:xfrm>
        </p:spPr>
        <p:txBody>
          <a:bodyPr/>
          <a:lstStyle>
            <a:lvl1pPr marL="0" indent="0" algn="ctr">
              <a:buNone/>
              <a:defRPr b="1">
                <a:solidFill>
                  <a:srgbClr val="4FCCC4"/>
                </a:solidFill>
              </a:defRPr>
            </a:lvl1pPr>
            <a:lvl2pPr marL="457200" indent="0" algn="ctr">
              <a:buNone/>
              <a:defRPr b="1">
                <a:solidFill>
                  <a:srgbClr val="4FCCC4"/>
                </a:solidFill>
              </a:defRPr>
            </a:lvl2pPr>
            <a:lvl3pPr marL="914400" indent="0" algn="ctr">
              <a:buNone/>
              <a:defRPr b="1">
                <a:solidFill>
                  <a:srgbClr val="4FCCC4"/>
                </a:solidFill>
              </a:defRPr>
            </a:lvl3pPr>
            <a:lvl4pPr marL="1371600" indent="0" algn="ctr">
              <a:buNone/>
              <a:defRPr b="1">
                <a:solidFill>
                  <a:srgbClr val="4FCCC4"/>
                </a:solidFill>
              </a:defRPr>
            </a:lvl4pPr>
            <a:lvl5pPr marL="1828800" indent="0" algn="ctr">
              <a:buNone/>
              <a:defRPr b="1">
                <a:solidFill>
                  <a:srgbClr val="4FCCC4"/>
                </a:solidFill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26" name="Segnaposto data 3">
            <a:extLst>
              <a:ext uri="{FF2B5EF4-FFF2-40B4-BE49-F238E27FC236}">
                <a16:creationId xmlns:a16="http://schemas.microsoft.com/office/drawing/2014/main" id="{E5A67F42-9C78-4894-B275-CFA53CC26B6D}"/>
              </a:ext>
            </a:extLst>
          </p:cNvPr>
          <p:cNvSpPr txBox="1">
            <a:spLocks/>
          </p:cNvSpPr>
          <p:nvPr userDrawn="1"/>
        </p:nvSpPr>
        <p:spPr>
          <a:xfrm>
            <a:off x="2733869" y="6356349"/>
            <a:ext cx="1810139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600" b="1" kern="120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0CD8AB-DFF3-4C65-86D7-667C4CC4DCA7}" type="datetimeFigureOut">
              <a:rPr lang="it-IT" i="1" smtClean="0"/>
              <a:pPr/>
              <a:t>23/09/2020</a:t>
            </a:fld>
            <a:endParaRPr lang="it-IT" i="1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FFD6288-0B70-45AD-860D-4BF6805364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65" y="3769556"/>
            <a:ext cx="1494775" cy="1369851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3EE3F35-8B92-4805-8F36-005C38DA4D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90" y="5304505"/>
            <a:ext cx="2922056" cy="206668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E78488CA-7FBC-403F-AC92-07F80CD8625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198" y="6186196"/>
            <a:ext cx="2289562" cy="497323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717E4A9C-BFB5-490B-B05E-BEF4925BB93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23" y="0"/>
            <a:ext cx="848954" cy="685800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E81AABCE-E6E7-4A11-B033-62EB942DB79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5" y="4432041"/>
            <a:ext cx="2562544" cy="243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3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B505CC38-10FB-432B-AAC8-77E475DB44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" y="0"/>
            <a:ext cx="848954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3CE6235-4903-4BE3-AF00-76B1F0FBE02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5" y="320482"/>
            <a:ext cx="822078" cy="7533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6D21F7C-E478-4340-9E70-5CAD1C2E4EC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5" y="4980304"/>
            <a:ext cx="1984623" cy="188277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2F9A272-A9AB-4C4E-8E39-EC6B98992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679" y="365125"/>
            <a:ext cx="9775120" cy="1325563"/>
          </a:xfrm>
        </p:spPr>
        <p:txBody>
          <a:bodyPr anchor="t"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A06E10E-4AB2-4E45-BC11-35DBDB9CD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78679" y="1825625"/>
            <a:ext cx="9775120" cy="4351338"/>
          </a:xfr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855BED7-ABAF-4835-B7F7-6E7A34CE2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53C9854C-9DF4-4582-82D0-117C0DAAC2DD}"/>
              </a:ext>
            </a:extLst>
          </p:cNvPr>
          <p:cNvSpPr txBox="1">
            <a:spLocks/>
          </p:cNvSpPr>
          <p:nvPr userDrawn="1"/>
        </p:nvSpPr>
        <p:spPr>
          <a:xfrm>
            <a:off x="246947" y="6087203"/>
            <a:ext cx="1215902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2400" b="1" kern="1200">
                <a:solidFill>
                  <a:srgbClr val="4FCC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D7116E-F394-4913-BC73-5659B9031CA1}" type="slidenum">
              <a:rPr lang="it-IT" sz="3200" smtClean="0"/>
              <a:pPr/>
              <a:t>‹N›</a:t>
            </a:fld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972223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211B97B-73C3-4FE7-9385-CA364AE7A7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09BCC8D-BE16-491D-8AA9-C526766AA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2378A04-ADBB-4F4A-8BEC-C2A5A47A1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CFB361-69D3-4CAB-B35C-EA155657D1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" y="0"/>
            <a:ext cx="848954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DC4FB76-4C3A-4C36-99EE-26A107816F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5" y="4980304"/>
            <a:ext cx="1984623" cy="1882777"/>
          </a:xfrm>
          <a:prstGeom prst="rect">
            <a:avLst/>
          </a:prstGeom>
        </p:spPr>
      </p:pic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1FCE1A13-CF08-49C9-9960-505F7A8309F1}"/>
              </a:ext>
            </a:extLst>
          </p:cNvPr>
          <p:cNvSpPr txBox="1">
            <a:spLocks/>
          </p:cNvSpPr>
          <p:nvPr userDrawn="1"/>
        </p:nvSpPr>
        <p:spPr>
          <a:xfrm>
            <a:off x="246947" y="6087203"/>
            <a:ext cx="1215902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2400" b="1" kern="1200">
                <a:solidFill>
                  <a:srgbClr val="4FCC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D7116E-F394-4913-BC73-5659B9031CA1}" type="slidenum">
              <a:rPr lang="it-IT" sz="3200" smtClean="0"/>
              <a:pPr/>
              <a:t>‹N›</a:t>
            </a:fld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68626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41990CD6-6D8D-481B-8954-ABCAA030BE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" y="0"/>
            <a:ext cx="848954" cy="68580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722D7557-D3CB-45BE-98DD-DC31236544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5" y="4980304"/>
            <a:ext cx="1984623" cy="18827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1E24B77-A2B7-4FAC-95F5-7633F50111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5" y="320482"/>
            <a:ext cx="822078" cy="7533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2847015C-986A-4058-822D-E94C45B1F9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906" y="4743432"/>
            <a:ext cx="2294175" cy="3861073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9D7838D-304B-475A-A38F-0E874B2C2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126" y="1791478"/>
            <a:ext cx="9626270" cy="4385485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03FD695-F16D-435D-8E81-B790D768D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6C0E9DE5-1EF3-4155-B747-F59388AFCCB1}"/>
              </a:ext>
            </a:extLst>
          </p:cNvPr>
          <p:cNvSpPr txBox="1">
            <a:spLocks/>
          </p:cNvSpPr>
          <p:nvPr userDrawn="1"/>
        </p:nvSpPr>
        <p:spPr>
          <a:xfrm>
            <a:off x="246947" y="6087203"/>
            <a:ext cx="1215902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2400" b="1" kern="1200">
                <a:solidFill>
                  <a:srgbClr val="4FCC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D7116E-F394-4913-BC73-5659B9031CA1}" type="slidenum">
              <a:rPr lang="it-IT" sz="3200" smtClean="0"/>
              <a:pPr/>
              <a:t>‹N›</a:t>
            </a:fld>
            <a:endParaRPr lang="it-IT" sz="320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FFEA062-9166-4D47-BDF7-646BB39E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128" y="365125"/>
            <a:ext cx="9764672" cy="1281113"/>
          </a:xfrm>
        </p:spPr>
        <p:txBody>
          <a:bodyPr anchor="t" anchorCtr="0"/>
          <a:lstStyle/>
          <a:p>
            <a:r>
              <a:rPr lang="it-IT" dirty="0"/>
              <a:t>Fare clic per modificare lo stile del titolo dello schema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8D5CD69-BFC7-4D15-A006-68EAE899594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57" y="-1877695"/>
            <a:ext cx="347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10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15F8E761-052F-4BA2-B697-74B480A87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7770"/>
            <a:ext cx="1818639" cy="172531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88C0B93-F6E8-4D69-BEDF-1545C84934DA}"/>
              </a:ext>
            </a:extLst>
          </p:cNvPr>
          <p:cNvSpPr/>
          <p:nvPr userDrawn="1"/>
        </p:nvSpPr>
        <p:spPr>
          <a:xfrm>
            <a:off x="0" y="1"/>
            <a:ext cx="12192000" cy="3788228"/>
          </a:xfrm>
          <a:prstGeom prst="rect">
            <a:avLst/>
          </a:prstGeom>
          <a:solidFill>
            <a:srgbClr val="4FC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B6EF11E-EAB5-48ED-8FC4-7C72475292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34912" y="-2330586"/>
            <a:ext cx="722174" cy="12192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439CBD9-216E-4A9B-ABAF-F0C06723C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"/>
            <a:ext cx="10515600" cy="3621288"/>
          </a:xfrm>
        </p:spPr>
        <p:txBody>
          <a:bodyPr anchor="b">
            <a:norm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60F8AE4-285C-4961-8623-3742F20FAD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31640" y="4394719"/>
            <a:ext cx="9731829" cy="1694932"/>
          </a:xfrm>
        </p:spPr>
        <p:txBody>
          <a:bodyPr/>
          <a:lstStyle>
            <a:lvl1pPr marL="0" indent="0" algn="ctr">
              <a:buNone/>
              <a:defRPr sz="4400" b="1">
                <a:solidFill>
                  <a:schemeClr val="bg1">
                    <a:lumMod val="6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1C63CA2-C7A0-4652-89B6-28C7014D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Segnaposto numero diapositiva 5">
            <a:extLst>
              <a:ext uri="{FF2B5EF4-FFF2-40B4-BE49-F238E27FC236}">
                <a16:creationId xmlns:a16="http://schemas.microsoft.com/office/drawing/2014/main" id="{77A87DC6-7FC4-458A-807C-D3D587777ECA}"/>
              </a:ext>
            </a:extLst>
          </p:cNvPr>
          <p:cNvSpPr txBox="1">
            <a:spLocks/>
          </p:cNvSpPr>
          <p:nvPr userDrawn="1"/>
        </p:nvSpPr>
        <p:spPr>
          <a:xfrm>
            <a:off x="-128973" y="6290403"/>
            <a:ext cx="1215902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2400" b="1" kern="1200">
                <a:solidFill>
                  <a:srgbClr val="4FCC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D7116E-F394-4913-BC73-5659B9031CA1}" type="slidenum">
              <a:rPr lang="it-IT" sz="3200" smtClean="0"/>
              <a:pPr/>
              <a:t>‹N›</a:t>
            </a:fld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3910256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2CB6F7C2-5777-4E2B-ADE3-7EFB2F282A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" y="0"/>
            <a:ext cx="848954" cy="6858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8A56C73-6DA0-42CD-981F-ED874D4009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25" y="320482"/>
            <a:ext cx="822078" cy="75337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6B3FF4D-8104-4D92-BDD1-B12D0C1A92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5" y="4980304"/>
            <a:ext cx="1984623" cy="188277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FDE6E25-052A-4EF5-B198-B74CF3C3F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803" y="365125"/>
            <a:ext cx="9801996" cy="1325563"/>
          </a:xfrm>
        </p:spPr>
        <p:txBody>
          <a:bodyPr anchor="t"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E084AF-92EC-4B93-8D4A-C204F3C52B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974B7C7-2C79-41D4-9388-C9CACCC00A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EDF72B5-2130-4A5F-A404-7169D4D41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3494BEC7-D2FB-4C36-97A4-92512B4D76F5}"/>
              </a:ext>
            </a:extLst>
          </p:cNvPr>
          <p:cNvSpPr txBox="1">
            <a:spLocks/>
          </p:cNvSpPr>
          <p:nvPr userDrawn="1"/>
        </p:nvSpPr>
        <p:spPr>
          <a:xfrm>
            <a:off x="246947" y="6087203"/>
            <a:ext cx="1215902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2400" b="1" kern="1200">
                <a:solidFill>
                  <a:srgbClr val="4FCC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D7116E-F394-4913-BC73-5659B9031CA1}" type="slidenum">
              <a:rPr lang="it-IT" sz="3200" smtClean="0"/>
              <a:pPr/>
              <a:t>‹N›</a:t>
            </a:fld>
            <a:endParaRPr lang="it-IT" sz="32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EDE6741-9718-439B-A7CC-63CFEAB34D4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997" y="-1186815"/>
            <a:ext cx="347241" cy="68580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7A170A0-A9D0-47F6-B105-D9A2D42640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7961" y="5262880"/>
            <a:ext cx="2474050" cy="41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91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21D36687-7E54-4AA5-8BE4-42FDAE9BC8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" y="0"/>
            <a:ext cx="848954" cy="6858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BD38FD1-271C-4DED-84CE-CF256F9EF2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5" y="4980304"/>
            <a:ext cx="1984623" cy="188277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867643A-4886-468F-B6EE-B9E3CDAAAD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9946">
            <a:off x="729725" y="320482"/>
            <a:ext cx="822078" cy="75337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7027D4A-1DB2-4771-8B0E-97D3301A3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678" y="365125"/>
            <a:ext cx="9776709" cy="1325563"/>
          </a:xfrm>
        </p:spPr>
        <p:txBody>
          <a:bodyPr anchor="t"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E6244F-B79A-4824-860E-BC9CCB651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4FCCC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C13A1B-CBCB-470A-B8C9-33DB7CFEFB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84852DE-3700-4D1E-BF3E-F782B28424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1">
                <a:solidFill>
                  <a:srgbClr val="4FCCC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9EF275D-0B27-49D0-90B6-C3EE1F7D04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0934053-27B1-4530-9EBA-39779FD2A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3" name="Segnaposto numero diapositiva 5">
            <a:extLst>
              <a:ext uri="{FF2B5EF4-FFF2-40B4-BE49-F238E27FC236}">
                <a16:creationId xmlns:a16="http://schemas.microsoft.com/office/drawing/2014/main" id="{EC368D5D-1AC6-4988-8563-AE9FA463ED95}"/>
              </a:ext>
            </a:extLst>
          </p:cNvPr>
          <p:cNvSpPr txBox="1">
            <a:spLocks/>
          </p:cNvSpPr>
          <p:nvPr userDrawn="1"/>
        </p:nvSpPr>
        <p:spPr>
          <a:xfrm>
            <a:off x="246947" y="6087203"/>
            <a:ext cx="1215902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2400" b="1" kern="1200">
                <a:solidFill>
                  <a:srgbClr val="4FCC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D7116E-F394-4913-BC73-5659B9031CA1}" type="slidenum">
              <a:rPr lang="it-IT" sz="3200" smtClean="0"/>
              <a:pPr/>
              <a:t>‹N›</a:t>
            </a:fld>
            <a:endParaRPr lang="it-IT" sz="32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1E288E6-00E2-4847-8F72-C06C295556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337">
            <a:off x="10625825" y="4714659"/>
            <a:ext cx="2438400" cy="4103802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04CFEDF-A761-4EF7-AE87-93DF2101FD5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491">
            <a:off x="12014804" y="-1189379"/>
            <a:ext cx="312338" cy="616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60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91F56F4-0DF9-49C9-9047-0D5B3FD18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" y="0"/>
            <a:ext cx="848954" cy="68580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8FEC175-E892-4D9B-AE60-A2C85C6968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925">
            <a:off x="729725" y="320482"/>
            <a:ext cx="822078" cy="75337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E157F2D-7BA8-44D7-9ABE-05DBE4FB97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5" y="4980304"/>
            <a:ext cx="1984623" cy="188277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054BE0B-0239-4DEB-A6AC-14113204E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679" y="365125"/>
            <a:ext cx="9775120" cy="1325563"/>
          </a:xfrm>
        </p:spPr>
        <p:txBody>
          <a:bodyPr anchor="t"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A81C3F6-208F-4B38-B9D0-E95235E96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5C909ED-C68E-4CE2-9EEC-27AC15F29C02}"/>
              </a:ext>
            </a:extLst>
          </p:cNvPr>
          <p:cNvSpPr txBox="1">
            <a:spLocks/>
          </p:cNvSpPr>
          <p:nvPr userDrawn="1"/>
        </p:nvSpPr>
        <p:spPr>
          <a:xfrm>
            <a:off x="246947" y="6087203"/>
            <a:ext cx="1215902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2400" b="1" kern="1200">
                <a:solidFill>
                  <a:srgbClr val="4FCC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D7116E-F394-4913-BC73-5659B9031CA1}" type="slidenum">
              <a:rPr lang="it-IT" sz="3200" smtClean="0"/>
              <a:pPr/>
              <a:t>‹N›</a:t>
            </a:fld>
            <a:endParaRPr lang="it-IT" sz="3200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F3482D3-6D15-480B-AF97-0DF0F01BB57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328" y="2033037"/>
            <a:ext cx="9966960" cy="188277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785E4D7-9650-45AF-8981-D4246DCA853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375" y="4285617"/>
            <a:ext cx="9966960" cy="188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89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FCE4FF7-AE2A-480B-9902-C1EC015DD5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" y="0"/>
            <a:ext cx="848954" cy="6858000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B15C1AA-A95D-43D5-87CB-C2C62A9F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C90EF42-7784-4DC1-8CEE-AFDA7EB43367}"/>
              </a:ext>
            </a:extLst>
          </p:cNvPr>
          <p:cNvSpPr txBox="1">
            <a:spLocks/>
          </p:cNvSpPr>
          <p:nvPr userDrawn="1"/>
        </p:nvSpPr>
        <p:spPr>
          <a:xfrm>
            <a:off x="246947" y="6087203"/>
            <a:ext cx="1215902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2400" b="1" kern="1200">
                <a:solidFill>
                  <a:srgbClr val="4FCC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D7116E-F394-4913-BC73-5659B9031CA1}" type="slidenum">
              <a:rPr lang="it-IT" sz="3200" smtClean="0"/>
              <a:pPr/>
              <a:t>‹N›</a:t>
            </a:fld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977233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1B389C98-F91C-4F1F-BE13-F5A5F9A08C76}"/>
              </a:ext>
            </a:extLst>
          </p:cNvPr>
          <p:cNvSpPr/>
          <p:nvPr userDrawn="1"/>
        </p:nvSpPr>
        <p:spPr>
          <a:xfrm>
            <a:off x="0" y="0"/>
            <a:ext cx="4772025" cy="6949440"/>
          </a:xfrm>
          <a:prstGeom prst="rect">
            <a:avLst/>
          </a:prstGeom>
          <a:solidFill>
            <a:srgbClr val="4FCC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1F7EA1-EBAC-433A-B99B-C6BA66410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457200"/>
            <a:ext cx="3828288" cy="2871216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3595A8B-DB6B-4555-AA4C-ACFD133C5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FF6D5F1-357D-4430-8CED-35ED273D73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2" y="3328416"/>
            <a:ext cx="3828287" cy="254057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C915E69-A645-4820-B122-D4C3DE853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>
            <a:extLst>
              <a:ext uri="{FF2B5EF4-FFF2-40B4-BE49-F238E27FC236}">
                <a16:creationId xmlns:a16="http://schemas.microsoft.com/office/drawing/2014/main" id="{B3773FE9-5EBD-4F17-A9F8-EFADB0AF2152}"/>
              </a:ext>
            </a:extLst>
          </p:cNvPr>
          <p:cNvSpPr txBox="1">
            <a:spLocks/>
          </p:cNvSpPr>
          <p:nvPr userDrawn="1"/>
        </p:nvSpPr>
        <p:spPr>
          <a:xfrm>
            <a:off x="246947" y="6087203"/>
            <a:ext cx="1215902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2400" b="1" kern="1200">
                <a:solidFill>
                  <a:srgbClr val="4FCC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D7116E-F394-4913-BC73-5659B9031CA1}" type="slidenum">
              <a:rPr lang="it-IT" sz="3200" smtClean="0">
                <a:solidFill>
                  <a:schemeClr val="bg1"/>
                </a:solidFill>
              </a:rPr>
              <a:pPr/>
              <a:t>‹N›</a:t>
            </a:fld>
            <a:endParaRPr lang="it-IT" sz="3200" dirty="0">
              <a:solidFill>
                <a:schemeClr val="bg1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45E8551A-976D-4046-B1C0-0A03EE1D15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9456" y="-1036320"/>
            <a:ext cx="2078030" cy="349730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B9EBE7C-D4C4-4A71-95C1-2389654D53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732" y="2033016"/>
            <a:ext cx="347241" cy="6858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57EA805-F894-4DF7-8E88-61B85C65D0C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3446" y="0"/>
            <a:ext cx="4062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824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5F8B9761-FF29-4FEC-95CA-DCC6E4EA0C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75" y="4980304"/>
            <a:ext cx="1984623" cy="188277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87B99C0-7F75-46FD-AA7A-C34B7FD9B3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7" y="0"/>
            <a:ext cx="848954" cy="68580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6F23148-2770-4920-84DE-AC7D051BEB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41" y="2502850"/>
            <a:ext cx="822078" cy="75337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1E2FD62-FAC0-47C5-944B-854D850B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803" y="457200"/>
            <a:ext cx="3889214" cy="2639568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9470C2C1-41EA-4CB9-8B95-44D3B151D3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90786" y="987425"/>
            <a:ext cx="5764602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8E11827-979E-4EC0-BE10-5F7BA4AFA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51803" y="3096768"/>
            <a:ext cx="3953432" cy="2772220"/>
          </a:xfrm>
        </p:spPr>
        <p:txBody>
          <a:bodyPr>
            <a:normAutofit/>
          </a:bodyPr>
          <a:lstStyle>
            <a:lvl1pPr marL="0" indent="0">
              <a:buNone/>
              <a:defRPr sz="28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dirty="0"/>
              <a:t>Modifica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EB65BC-C165-4D25-9A44-FEFD6497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1" name="Segnaposto numero diapositiva 5">
            <a:extLst>
              <a:ext uri="{FF2B5EF4-FFF2-40B4-BE49-F238E27FC236}">
                <a16:creationId xmlns:a16="http://schemas.microsoft.com/office/drawing/2014/main" id="{F711D89A-5517-4784-B769-4E96DDE7FB57}"/>
              </a:ext>
            </a:extLst>
          </p:cNvPr>
          <p:cNvSpPr txBox="1">
            <a:spLocks/>
          </p:cNvSpPr>
          <p:nvPr userDrawn="1"/>
        </p:nvSpPr>
        <p:spPr>
          <a:xfrm>
            <a:off x="246947" y="6087203"/>
            <a:ext cx="1215902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2400" b="1" kern="1200">
                <a:solidFill>
                  <a:srgbClr val="4FCCC4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D7116E-F394-4913-BC73-5659B9031CA1}" type="slidenum">
              <a:rPr lang="it-IT" sz="3200" smtClean="0"/>
              <a:pPr/>
              <a:t>‹N›</a:t>
            </a:fld>
            <a:endParaRPr lang="it-IT" sz="32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88E05E8-2F58-4F42-81F1-46903818D3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013" y="4721290"/>
            <a:ext cx="2183294" cy="367446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550D423-1830-4FB3-9F1E-57A4D6F5CA2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157" y="-1877695"/>
            <a:ext cx="3472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56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8E248D3-1163-4F3B-B140-2E5989FBE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3958" y="365125"/>
            <a:ext cx="98798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05EC11F-89D3-40D6-90E2-C70DC60F9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73958" y="1825625"/>
            <a:ext cx="987984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810A11-C58E-46C1-9705-AE5BCB533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CA57A3-2B95-4025-9DC9-5560C3ACE4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93427" y="6084094"/>
            <a:ext cx="544773" cy="5445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7116E-F394-4913-BC73-5659B9031CA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64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FCCC4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immagine 6" descr="Immagine che contiene acqua, sedendo, vista, stella&#10;&#10;Descrizione generata automaticamente">
            <a:extLst>
              <a:ext uri="{FF2B5EF4-FFF2-40B4-BE49-F238E27FC236}">
                <a16:creationId xmlns:a16="http://schemas.microsoft.com/office/drawing/2014/main" id="{5B0C7CCC-291A-40BC-B00A-CE79C48782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45" b="28045"/>
          <a:stretch>
            <a:fillRect/>
          </a:stretch>
        </p:blipFill>
        <p:spPr/>
      </p:pic>
      <p:sp>
        <p:nvSpPr>
          <p:cNvPr id="21" name="Titolo 20">
            <a:extLst>
              <a:ext uri="{FF2B5EF4-FFF2-40B4-BE49-F238E27FC236}">
                <a16:creationId xmlns:a16="http://schemas.microsoft.com/office/drawing/2014/main" id="{CB1A6E84-3226-4A60-B211-4B128346E3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3869" y="2845833"/>
            <a:ext cx="8397551" cy="1905104"/>
          </a:xfrm>
        </p:spPr>
        <p:txBody>
          <a:bodyPr>
            <a:normAutofit/>
          </a:bodyPr>
          <a:lstStyle/>
          <a:p>
            <a:r>
              <a:rPr lang="it-IT" sz="7200" dirty="0"/>
              <a:t>CO2 in scatola</a:t>
            </a:r>
          </a:p>
        </p:txBody>
      </p:sp>
      <p:sp>
        <p:nvSpPr>
          <p:cNvPr id="22" name="Sottotitolo 21">
            <a:extLst>
              <a:ext uri="{FF2B5EF4-FFF2-40B4-BE49-F238E27FC236}">
                <a16:creationId xmlns:a16="http://schemas.microsoft.com/office/drawing/2014/main" id="{469534DF-18C2-4ED9-B9E9-39AEE29DEF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33869" y="4628399"/>
            <a:ext cx="7934131" cy="1369851"/>
          </a:xfrm>
        </p:spPr>
        <p:txBody>
          <a:bodyPr>
            <a:normAutofit/>
          </a:bodyPr>
          <a:lstStyle/>
          <a:p>
            <a:r>
              <a:rPr lang="it-IT" sz="3600" dirty="0"/>
              <a:t>L’effetto serra visto da vicino</a:t>
            </a:r>
          </a:p>
        </p:txBody>
      </p:sp>
      <p:sp>
        <p:nvSpPr>
          <p:cNvPr id="24" name="Segnaposto testo 23">
            <a:extLst>
              <a:ext uri="{FF2B5EF4-FFF2-40B4-BE49-F238E27FC236}">
                <a16:creationId xmlns:a16="http://schemas.microsoft.com/office/drawing/2014/main" id="{4181345F-A351-4C94-BB81-CB632C8568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8155" y="3890927"/>
            <a:ext cx="690562" cy="6270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800" dirty="0"/>
              <a:t>1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DA6CFC44-E8B6-441C-9F51-53D10A11EE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040" y="2833688"/>
            <a:ext cx="2997875" cy="5045392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1DB2FADE-FD1D-4B71-9664-8254C4191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8379" y="-3520440"/>
            <a:ext cx="347241" cy="6858000"/>
          </a:xfrm>
          <a:prstGeom prst="rect">
            <a:avLst/>
          </a:prstGeom>
        </p:spPr>
      </p:pic>
      <p:sp>
        <p:nvSpPr>
          <p:cNvPr id="33" name="Triangolo rettangolo 32">
            <a:extLst>
              <a:ext uri="{FF2B5EF4-FFF2-40B4-BE49-F238E27FC236}">
                <a16:creationId xmlns:a16="http://schemas.microsoft.com/office/drawing/2014/main" id="{B5B71A1A-913E-4C43-B794-4F6FA61F983D}"/>
              </a:ext>
            </a:extLst>
          </p:cNvPr>
          <p:cNvSpPr/>
          <p:nvPr/>
        </p:nvSpPr>
        <p:spPr>
          <a:xfrm>
            <a:off x="841248" y="1598520"/>
            <a:ext cx="2036064" cy="173904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81392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914235-90E9-4AD5-95B3-793E3C63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466"/>
            <a:ext cx="4989095" cy="1018353"/>
          </a:xfrm>
        </p:spPr>
        <p:txBody>
          <a:bodyPr/>
          <a:lstStyle/>
          <a:p>
            <a:r>
              <a:rPr lang="it-IT" dirty="0"/>
              <a:t>Anomalie della temperatura globale dal 1880 . . .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A3BCCB6-F2B3-4AB4-BA5D-596597B767DF}"/>
              </a:ext>
            </a:extLst>
          </p:cNvPr>
          <p:cNvSpPr/>
          <p:nvPr/>
        </p:nvSpPr>
        <p:spPr>
          <a:xfrm>
            <a:off x="0" y="1395342"/>
            <a:ext cx="4989095" cy="5984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657C04FE-D92B-4F87-A1B9-82BD6972C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" name="Google Shape;124;p4">
            <a:extLst>
              <a:ext uri="{FF2B5EF4-FFF2-40B4-BE49-F238E27FC236}">
                <a16:creationId xmlns:a16="http://schemas.microsoft.com/office/drawing/2014/main" id="{B3A14650-F855-4FC4-A4A1-68F38D82609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5591" t="17418" r="31106" b="22898"/>
          <a:stretch/>
        </p:blipFill>
        <p:spPr>
          <a:xfrm>
            <a:off x="1769091" y="1572126"/>
            <a:ext cx="8772577" cy="5169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1242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3A08D0E3-4514-498F-BD83-8605EE1CF91D}"/>
              </a:ext>
            </a:extLst>
          </p:cNvPr>
          <p:cNvSpPr/>
          <p:nvPr/>
        </p:nvSpPr>
        <p:spPr>
          <a:xfrm>
            <a:off x="3858126" y="0"/>
            <a:ext cx="5799221" cy="1411705"/>
          </a:xfrm>
          <a:prstGeom prst="rect">
            <a:avLst/>
          </a:prstGeom>
          <a:solidFill>
            <a:srgbClr val="4FCCC4"/>
          </a:solidFill>
          <a:ln>
            <a:solidFill>
              <a:srgbClr val="4FCC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01159FB6-2172-4C28-A9F9-2CB133B551A6}"/>
              </a:ext>
            </a:extLst>
          </p:cNvPr>
          <p:cNvSpPr/>
          <p:nvPr/>
        </p:nvSpPr>
        <p:spPr>
          <a:xfrm>
            <a:off x="0" y="1427747"/>
            <a:ext cx="4989095" cy="5582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5DB8DC2-5E76-4DAC-8576-E025679A2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0526" y="141419"/>
            <a:ext cx="9617242" cy="2540572"/>
          </a:xfrm>
        </p:spPr>
        <p:txBody>
          <a:bodyPr/>
          <a:lstStyle/>
          <a:p>
            <a:r>
              <a:rPr lang="it-IT" dirty="0"/>
              <a:t>In un anno l’anidride carbonica aumenta e diminuisce naturalmente per la presenza delle foglie sugli alberi.</a:t>
            </a:r>
          </a:p>
        </p:txBody>
      </p:sp>
      <p:pic>
        <p:nvPicPr>
          <p:cNvPr id="5" name="Google Shape;130;g7e450e943b_0_4" descr="Immagine che contiene screenshot, computer, monitor, portatile&#10;&#10;Descrizione generata automaticamente">
            <a:extLst>
              <a:ext uri="{FF2B5EF4-FFF2-40B4-BE49-F238E27FC236}">
                <a16:creationId xmlns:a16="http://schemas.microsoft.com/office/drawing/2014/main" id="{BB3167F6-FA0F-4E9D-9881-FC40645E6DFE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2"/>
          <a:srcRect l="26320" t="25541" r="26281" b="25214"/>
          <a:stretch/>
        </p:blipFill>
        <p:spPr>
          <a:xfrm>
            <a:off x="2374232" y="1553124"/>
            <a:ext cx="7804484" cy="49760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64301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BF9BED4-C4E8-4835-8FD2-83AD4AA21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si può ridurre l’effetto serra?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06C5DF1-5627-449F-B98D-6D279B165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044" y="3959455"/>
            <a:ext cx="4257188" cy="266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40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E1F68E59-1791-4CAF-80C8-178E644305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Usare meno combustibili fossili</a:t>
            </a:r>
          </a:p>
          <a:p>
            <a:r>
              <a:rPr lang="it-IT" dirty="0"/>
              <a:t>Aumentare la superficie dedicata alle foreste dove, grazie alla fotosintesi clorofilliana, l’anidride carbonica viene assorbita e trasformata in zuccheri ed ossigeno.</a:t>
            </a:r>
          </a:p>
          <a:p>
            <a:r>
              <a:rPr lang="it-IT" dirty="0"/>
              <a:t>. . .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B89DEEA4-ADAA-45FB-931E-AD8623C4D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Risposte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0832FC5-157C-419F-B297-9EC541CEB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34" y="3787483"/>
            <a:ext cx="4474718" cy="280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33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5CE3ED65-55A7-44F1-AB1B-25D863DB36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9600" dirty="0"/>
              <a:t>E ora?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A463CE1-F8C8-44EF-B919-D8C1160166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0049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9CFBA225-F68C-464E-8EE0-1D95D75E4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Video</a:t>
            </a:r>
          </a:p>
          <a:p>
            <a:pPr lvl="1"/>
            <a:r>
              <a:rPr lang="it-IT" dirty="0"/>
              <a:t>. . .</a:t>
            </a:r>
          </a:p>
          <a:p>
            <a:r>
              <a:rPr lang="it-IT" dirty="0"/>
              <a:t>Documento di approfondimento sul sito web</a:t>
            </a:r>
          </a:p>
        </p:txBody>
      </p:sp>
      <p:sp>
        <p:nvSpPr>
          <p:cNvPr id="4" name="Titolo 3">
            <a:extLst>
              <a:ext uri="{FF2B5EF4-FFF2-40B4-BE49-F238E27FC236}">
                <a16:creationId xmlns:a16="http://schemas.microsoft.com/office/drawing/2014/main" id="{10FE979E-37AC-4E0E-A1B9-070A08B4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 approfondire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C42AFD29-28B5-4609-9B85-B97B8E2B0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60" y="110490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010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olo 17">
            <a:extLst>
              <a:ext uri="{FF2B5EF4-FFF2-40B4-BE49-F238E27FC236}">
                <a16:creationId xmlns:a16="http://schemas.microsoft.com/office/drawing/2014/main" id="{DEA1A6C3-A91A-4B0E-97A5-BFB5F9AF5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Ripresa dell’esperimento</a:t>
            </a:r>
          </a:p>
        </p:txBody>
      </p: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8AED44AC-7CE4-402A-8A06-B6B6A018FA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7136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50601349-AA07-48E5-91F2-216011D2A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679" y="298582"/>
            <a:ext cx="9775120" cy="1325563"/>
          </a:xfrm>
        </p:spPr>
        <p:txBody>
          <a:bodyPr/>
          <a:lstStyle/>
          <a:p>
            <a:r>
              <a:rPr lang="it-IT" dirty="0"/>
              <a:t>Valori rilevati</a:t>
            </a:r>
          </a:p>
        </p:txBody>
      </p:sp>
    </p:spTree>
    <p:extLst>
      <p:ext uri="{BB962C8B-B14F-4D97-AF65-F5344CB8AC3E}">
        <p14:creationId xmlns:p14="http://schemas.microsoft.com/office/powerpoint/2010/main" val="30653022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1EA52C22-D775-48F6-A4CA-18A84F0D9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9600" dirty="0"/>
              <a:t>Perché?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2702AA4-7315-4204-B69F-CAEA797EC6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6000" dirty="0"/>
              <a:t>Che cos’è l’effetto serra?</a:t>
            </a:r>
          </a:p>
        </p:txBody>
      </p:sp>
    </p:spTree>
    <p:extLst>
      <p:ext uri="{BB962C8B-B14F-4D97-AF65-F5344CB8AC3E}">
        <p14:creationId xmlns:p14="http://schemas.microsoft.com/office/powerpoint/2010/main" val="2715083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90;p1">
            <a:extLst>
              <a:ext uri="{FF2B5EF4-FFF2-40B4-BE49-F238E27FC236}">
                <a16:creationId xmlns:a16="http://schemas.microsoft.com/office/drawing/2014/main" id="{3FB0549A-0755-45CD-9659-27D84F0BFDD4}"/>
              </a:ext>
            </a:extLst>
          </p:cNvPr>
          <p:cNvPicPr preferRelativeResize="0"/>
          <p:nvPr/>
        </p:nvPicPr>
        <p:blipFill rotWithShape="1">
          <a:blip r:embed="rId2"/>
          <a:srcRect t="33327" r="9092" b="12733"/>
          <a:stretch/>
        </p:blipFill>
        <p:spPr>
          <a:xfrm>
            <a:off x="4710606" y="0"/>
            <a:ext cx="8187248" cy="6858000"/>
          </a:xfrm>
          <a:prstGeom prst="rect">
            <a:avLst/>
          </a:prstGeom>
          <a:noFill/>
        </p:spPr>
      </p:pic>
      <p:sp>
        <p:nvSpPr>
          <p:cNvPr id="4" name="Titolo 3">
            <a:extLst>
              <a:ext uri="{FF2B5EF4-FFF2-40B4-BE49-F238E27FC236}">
                <a16:creationId xmlns:a16="http://schemas.microsoft.com/office/drawing/2014/main" id="{1E9BA5FD-518B-465B-A085-F657A96BB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L’effetto serra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F08B8304-DA0B-433B-A080-C644A5D8C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L'effetto serra è la capacità della Terra di trattenere nella propria atmosfera parte dell'energia proveniente dal Sole.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324005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9B6DC293-3B77-4C89-BDCD-CC6866461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 gas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82E30B95-1AA2-45D8-B74F-241D1C3C7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it-IT" dirty="0"/>
              <a:t>I principali gas serra atmosferici sono l’anidride carbonica (CO</a:t>
            </a:r>
            <a:r>
              <a:rPr lang="it-IT" baseline="-25000" dirty="0"/>
              <a:t>2</a:t>
            </a:r>
            <a:r>
              <a:rPr lang="it-IT" dirty="0"/>
              <a:t>),  il vapore acqueo (H</a:t>
            </a:r>
            <a:r>
              <a:rPr lang="it-IT" baseline="-25000" dirty="0"/>
              <a:t>2</a:t>
            </a:r>
            <a:r>
              <a:rPr lang="it-IT" dirty="0"/>
              <a:t>O), </a:t>
            </a:r>
            <a:br>
              <a:rPr lang="it-IT" dirty="0"/>
            </a:br>
            <a:r>
              <a:rPr lang="it-IT" dirty="0"/>
              <a:t>il diossido di azoto (N</a:t>
            </a:r>
            <a:r>
              <a:rPr lang="it-IT" baseline="-25000" dirty="0"/>
              <a:t>2</a:t>
            </a:r>
            <a:r>
              <a:rPr lang="it-IT" dirty="0"/>
              <a:t>O), il metano (CH</a:t>
            </a:r>
            <a:r>
              <a:rPr lang="it-IT" baseline="-25000" dirty="0"/>
              <a:t>4</a:t>
            </a:r>
            <a:r>
              <a:rPr lang="it-IT" dirty="0"/>
              <a:t> ).</a:t>
            </a:r>
          </a:p>
          <a:p>
            <a:endParaRPr lang="it-IT" dirty="0"/>
          </a:p>
        </p:txBody>
      </p:sp>
      <p:pic>
        <p:nvPicPr>
          <p:cNvPr id="7" name="Google Shape;96;p2">
            <a:extLst>
              <a:ext uri="{FF2B5EF4-FFF2-40B4-BE49-F238E27FC236}">
                <a16:creationId xmlns:a16="http://schemas.microsoft.com/office/drawing/2014/main" id="{4E6D33B0-E0AB-479C-9160-F0D4B89DB778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rcRect t="7725" b="7725"/>
          <a:stretch/>
        </p:blipFill>
        <p:spPr>
          <a:xfrm>
            <a:off x="5591175" y="987425"/>
            <a:ext cx="5764213" cy="4873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6472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7550FE6-4ED0-4707-ABA2-865ECCBBC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28" y="0"/>
            <a:ext cx="347241" cy="6858000"/>
          </a:xfrm>
          <a:prstGeom prst="rect">
            <a:avLst/>
          </a:prstGeom>
        </p:spPr>
      </p:pic>
      <p:pic>
        <p:nvPicPr>
          <p:cNvPr id="3" name="Elemento grafico 2">
            <a:extLst>
              <a:ext uri="{FF2B5EF4-FFF2-40B4-BE49-F238E27FC236}">
                <a16:creationId xmlns:a16="http://schemas.microsoft.com/office/drawing/2014/main" id="{816E9DF6-2067-4DB9-B0AE-D11770E48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3622"/>
          <a:stretch/>
        </p:blipFill>
        <p:spPr>
          <a:xfrm>
            <a:off x="2394679" y="-25510"/>
            <a:ext cx="9438709" cy="69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7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0F255B-7831-48CF-8D92-D75A8363D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Gli effetti del surriscaldamento globale </a:t>
            </a:r>
            <a:endParaRPr lang="it-IT" dirty="0"/>
          </a:p>
        </p:txBody>
      </p:sp>
      <p:pic>
        <p:nvPicPr>
          <p:cNvPr id="5" name="Google Shape;109;p5" descr="grafico">
            <a:extLst>
              <a:ext uri="{FF2B5EF4-FFF2-40B4-BE49-F238E27FC236}">
                <a16:creationId xmlns:a16="http://schemas.microsoft.com/office/drawing/2014/main" id="{07CCCAF9-B6F7-4660-960A-8A374F49A233}"/>
              </a:ext>
            </a:extLst>
          </p:cNvPr>
          <p:cNvPicPr preferRelativeResize="0">
            <a:picLocks noGrp="1"/>
          </p:cNvPicPr>
          <p:nvPr>
            <p:ph type="pic" idx="1"/>
          </p:nvPr>
        </p:nvPicPr>
        <p:blipFill rotWithShape="1">
          <a:blip r:embed="rId2"/>
          <a:srcRect l="20590" r="20590"/>
          <a:stretch/>
        </p:blipFill>
        <p:spPr>
          <a:xfrm>
            <a:off x="5441017" y="201362"/>
            <a:ext cx="5764602" cy="4873625"/>
          </a:xfrm>
        </p:spPr>
      </p:pic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B7AB7F5-4B9B-49FD-AD02-9E345E7F9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/>
              <a:t>Come si può osservare dal grafico, l’incremento della temperatura terrestre è divenuto sempre più veloce negli ultimi anni e si pensa che nel corso di questo secolo possa aumentare ancor più rapidamente.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999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914235-90E9-4AD5-95B3-793E3C638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466"/>
            <a:ext cx="4989095" cy="1018353"/>
          </a:xfrm>
        </p:spPr>
        <p:txBody>
          <a:bodyPr/>
          <a:lstStyle/>
          <a:p>
            <a:r>
              <a:rPr lang="it-IT" dirty="0"/>
              <a:t>Anomalie della temperatura globale dal 1880 . . .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5A3BCCB6-F2B3-4AB4-BA5D-596597B767DF}"/>
              </a:ext>
            </a:extLst>
          </p:cNvPr>
          <p:cNvSpPr/>
          <p:nvPr/>
        </p:nvSpPr>
        <p:spPr>
          <a:xfrm>
            <a:off x="0" y="1395342"/>
            <a:ext cx="4989095" cy="5984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Google Shape;118;p3">
            <a:extLst>
              <a:ext uri="{FF2B5EF4-FFF2-40B4-BE49-F238E27FC236}">
                <a16:creationId xmlns:a16="http://schemas.microsoft.com/office/drawing/2014/main" id="{123E8F1D-039F-41F1-8102-1762EC042C08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 rotWithShape="1">
          <a:blip r:embed="rId3"/>
          <a:srcRect l="4947" t="17643" r="31750" b="23124"/>
          <a:stretch/>
        </p:blipFill>
        <p:spPr>
          <a:xfrm>
            <a:off x="1540041" y="1531700"/>
            <a:ext cx="8919409" cy="51177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303895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Blu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804E11642448046A6660C51486408A3" ma:contentTypeVersion="12" ma:contentTypeDescription="Creare un nuovo documento." ma:contentTypeScope="" ma:versionID="1d2ad91778c2d603f19584be5e1e289e">
  <xsd:schema xmlns:xsd="http://www.w3.org/2001/XMLSchema" xmlns:xs="http://www.w3.org/2001/XMLSchema" xmlns:p="http://schemas.microsoft.com/office/2006/metadata/properties" xmlns:ns2="b62837fd-9214-4602-b661-552c280f60d3" xmlns:ns3="871bc7ec-cf60-4a90-ab18-4b570bcdd175" targetNamespace="http://schemas.microsoft.com/office/2006/metadata/properties" ma:root="true" ma:fieldsID="4634e7e5dd7f3ad8334573161c92d0e7" ns2:_="" ns3:_="">
    <xsd:import namespace="b62837fd-9214-4602-b661-552c280f60d3"/>
    <xsd:import namespace="871bc7ec-cf60-4a90-ab18-4b570bcdd1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2837fd-9214-4602-b661-552c280f60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1bc7ec-cf60-4a90-ab18-4b570bcdd17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2CF453-0769-4803-9AE1-F2593DA2C76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5662DE6-F50B-4DFF-BA4E-0EE77B2646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62837fd-9214-4602-b661-552c280f60d3"/>
    <ds:schemaRef ds:uri="871bc7ec-cf60-4a90-ab18-4b570bcdd1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1E3DEBF-E98C-4B50-8A9C-59243C7ADC4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3145</TotalTime>
  <Words>216</Words>
  <Application>Microsoft Office PowerPoint</Application>
  <PresentationFormat>Widescreen</PresentationFormat>
  <Paragraphs>32</Paragraphs>
  <Slides>15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8" baseType="lpstr">
      <vt:lpstr>Arial</vt:lpstr>
      <vt:lpstr>Calibri</vt:lpstr>
      <vt:lpstr>Tema di Office</vt:lpstr>
      <vt:lpstr>CO2 in scatola</vt:lpstr>
      <vt:lpstr>Ripresa dell’esperimento</vt:lpstr>
      <vt:lpstr>Valori rilevati</vt:lpstr>
      <vt:lpstr>Perché?</vt:lpstr>
      <vt:lpstr>L’effetto serra</vt:lpstr>
      <vt:lpstr>I gas</vt:lpstr>
      <vt:lpstr>Presentazione standard di PowerPoint</vt:lpstr>
      <vt:lpstr>Gli effetti del surriscaldamento globale </vt:lpstr>
      <vt:lpstr>Anomalie della temperatura globale dal 1880 . . . </vt:lpstr>
      <vt:lpstr>Anomalie della temperatura globale dal 1880 . . . </vt:lpstr>
      <vt:lpstr>Presentazione standard di PowerPoint</vt:lpstr>
      <vt:lpstr>Come si può ridurre l’effetto serra?</vt:lpstr>
      <vt:lpstr>Risposte</vt:lpstr>
      <vt:lpstr>E ora?</vt:lpstr>
      <vt:lpstr>Per approfondire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Giovanni Mamino</dc:creator>
  <cp:lastModifiedBy>Mattia Davì</cp:lastModifiedBy>
  <cp:revision>39</cp:revision>
  <dcterms:created xsi:type="dcterms:W3CDTF">2020-06-17T07:06:39Z</dcterms:created>
  <dcterms:modified xsi:type="dcterms:W3CDTF">2020-09-22T23:10:46Z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0x0101006804E11642448046A6660C51486408A3</vt:lpwstr>
  </property>
</Properties>
</file>